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301" r:id="rId9"/>
    <p:sldId id="300" r:id="rId10"/>
    <p:sldId id="304" r:id="rId11"/>
    <p:sldId id="305" r:id="rId12"/>
    <p:sldId id="302" r:id="rId13"/>
    <p:sldId id="264" r:id="rId14"/>
    <p:sldId id="265" r:id="rId15"/>
    <p:sldId id="266" r:id="rId16"/>
    <p:sldId id="267" r:id="rId17"/>
    <p:sldId id="268" r:id="rId18"/>
    <p:sldId id="269" r:id="rId19"/>
    <p:sldId id="285" r:id="rId20"/>
    <p:sldId id="286" r:id="rId21"/>
    <p:sldId id="270" r:id="rId22"/>
    <p:sldId id="271" r:id="rId23"/>
    <p:sldId id="272" r:id="rId24"/>
    <p:sldId id="287" r:id="rId25"/>
    <p:sldId id="288" r:id="rId26"/>
    <p:sldId id="289" r:id="rId27"/>
    <p:sldId id="290" r:id="rId28"/>
    <p:sldId id="292" r:id="rId29"/>
    <p:sldId id="293" r:id="rId30"/>
    <p:sldId id="294" r:id="rId31"/>
    <p:sldId id="291" r:id="rId32"/>
    <p:sldId id="296" r:id="rId33"/>
    <p:sldId id="297" r:id="rId34"/>
    <p:sldId id="295" r:id="rId35"/>
    <p:sldId id="298" r:id="rId36"/>
    <p:sldId id="299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B4E2-6992-4C59-89A5-B319A6E3203C}" type="datetimeFigureOut">
              <a:rPr lang="en-CA" smtClean="0"/>
              <a:t>29/06/2016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71FB-2594-4EE4-A73B-CCC226FACD5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9422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B4E2-6992-4C59-89A5-B319A6E3203C}" type="datetimeFigureOut">
              <a:rPr lang="en-CA" smtClean="0"/>
              <a:t>29/06/2016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71FB-2594-4EE4-A73B-CCC226FACD5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0846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B4E2-6992-4C59-89A5-B319A6E3203C}" type="datetimeFigureOut">
              <a:rPr lang="en-CA" smtClean="0"/>
              <a:t>29/06/2016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71FB-2594-4EE4-A73B-CCC226FACD5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2298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B4E2-6992-4C59-89A5-B319A6E3203C}" type="datetimeFigureOut">
              <a:rPr lang="en-CA" smtClean="0"/>
              <a:t>29/06/2016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71FB-2594-4EE4-A73B-CCC226FACD5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260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B4E2-6992-4C59-89A5-B319A6E3203C}" type="datetimeFigureOut">
              <a:rPr lang="en-CA" smtClean="0"/>
              <a:t>29/06/2016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71FB-2594-4EE4-A73B-CCC226FACD5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8914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B4E2-6992-4C59-89A5-B319A6E3203C}" type="datetimeFigureOut">
              <a:rPr lang="en-CA" smtClean="0"/>
              <a:t>29/06/2016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71FB-2594-4EE4-A73B-CCC226FACD5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4137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B4E2-6992-4C59-89A5-B319A6E3203C}" type="datetimeFigureOut">
              <a:rPr lang="en-CA" smtClean="0"/>
              <a:t>29/06/2016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71FB-2594-4EE4-A73B-CCC226FACD5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4659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B4E2-6992-4C59-89A5-B319A6E3203C}" type="datetimeFigureOut">
              <a:rPr lang="en-CA" smtClean="0"/>
              <a:t>29/06/2016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71FB-2594-4EE4-A73B-CCC226FACD5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3926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B4E2-6992-4C59-89A5-B319A6E3203C}" type="datetimeFigureOut">
              <a:rPr lang="en-CA" smtClean="0"/>
              <a:t>29/06/2016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71FB-2594-4EE4-A73B-CCC226FACD5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8241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B4E2-6992-4C59-89A5-B319A6E3203C}" type="datetimeFigureOut">
              <a:rPr lang="en-CA" smtClean="0"/>
              <a:t>29/06/2016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71FB-2594-4EE4-A73B-CCC226FACD5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1326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B4E2-6992-4C59-89A5-B319A6E3203C}" type="datetimeFigureOut">
              <a:rPr lang="en-CA" smtClean="0"/>
              <a:t>29/06/2016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71FB-2594-4EE4-A73B-CCC226FACD5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303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4B4E2-6992-4C59-89A5-B319A6E3203C}" type="datetimeFigureOut">
              <a:rPr lang="en-CA" smtClean="0"/>
              <a:t>29/06/2016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171FB-2594-4EE4-A73B-CCC226FACD5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617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nonoutsideofauto.ca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2422000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800" b="1" dirty="0" smtClean="0"/>
              <a:t>Photography</a:t>
            </a:r>
            <a:endParaRPr lang="en-CA" sz="4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57192"/>
            <a:ext cx="8856984" cy="1341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764704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51238"/>
            <a:ext cx="2248272" cy="79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04" y="1468540"/>
            <a:ext cx="8077200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115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5" y="5373216"/>
            <a:ext cx="8858250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230799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 smtClean="0"/>
              <a:t>Photography</a:t>
            </a:r>
            <a:endParaRPr lang="en-CA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938685"/>
            <a:ext cx="7272808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>
                <a:solidFill>
                  <a:schemeClr val="hlink"/>
                </a:solidFill>
                <a:latin typeface="Century Gothic" pitchFamily="34" charset="0"/>
              </a:rPr>
              <a:t>Rule of </a:t>
            </a:r>
            <a:r>
              <a:rPr lang="en-CA" sz="2400" b="1" dirty="0" smtClean="0">
                <a:solidFill>
                  <a:schemeClr val="hlink"/>
                </a:solidFill>
                <a:latin typeface="Century Gothic" pitchFamily="34" charset="0"/>
              </a:rPr>
              <a:t>Thirds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</a:rPr>
              <a:t>Move subjects a little off </a:t>
            </a:r>
            <a:r>
              <a:rPr lang="en-US" sz="2400" dirty="0" err="1">
                <a:latin typeface="Calibri" panose="020F0502020204030204" pitchFamily="34" charset="0"/>
              </a:rPr>
              <a:t>centre</a:t>
            </a:r>
            <a:r>
              <a:rPr lang="en-US" sz="2400" dirty="0">
                <a:latin typeface="Calibri" panose="020F0502020204030204" pitchFamily="34" charset="0"/>
              </a:rPr>
              <a:t> and things start to look good!</a:t>
            </a:r>
          </a:p>
          <a:p>
            <a:endParaRPr lang="en-CA" sz="2400" b="1" dirty="0">
              <a:solidFill>
                <a:schemeClr val="hlink"/>
              </a:solidFill>
              <a:latin typeface="Century Gothic" pitchFamily="34" charset="0"/>
            </a:endParaRPr>
          </a:p>
        </p:txBody>
      </p:sp>
      <p:pic>
        <p:nvPicPr>
          <p:cNvPr id="17" name="Picture 14" descr="Freeman - Mountains_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4211638" cy="28670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7"/>
          <p:cNvGrpSpPr>
            <a:grpSpLocks/>
          </p:cNvGrpSpPr>
          <p:nvPr/>
        </p:nvGrpSpPr>
        <p:grpSpPr bwMode="auto">
          <a:xfrm>
            <a:off x="381000" y="2362200"/>
            <a:ext cx="4191000" cy="2895600"/>
            <a:chOff x="1536" y="1440"/>
            <a:chExt cx="3408" cy="2400"/>
          </a:xfrm>
        </p:grpSpPr>
        <p:grpSp>
          <p:nvGrpSpPr>
            <p:cNvPr id="19" name="Group 8"/>
            <p:cNvGrpSpPr>
              <a:grpSpLocks/>
            </p:cNvGrpSpPr>
            <p:nvPr/>
          </p:nvGrpSpPr>
          <p:grpSpPr bwMode="auto">
            <a:xfrm>
              <a:off x="2596" y="1440"/>
              <a:ext cx="1292" cy="2400"/>
              <a:chOff x="2736" y="2256"/>
              <a:chExt cx="1056" cy="1920"/>
            </a:xfrm>
          </p:grpSpPr>
          <p:sp>
            <p:nvSpPr>
              <p:cNvPr id="23" name="Line 9"/>
              <p:cNvSpPr>
                <a:spLocks noChangeShapeType="1"/>
              </p:cNvSpPr>
              <p:nvPr/>
            </p:nvSpPr>
            <p:spPr bwMode="auto">
              <a:xfrm>
                <a:off x="2736" y="2256"/>
                <a:ext cx="0" cy="1920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4" name="Line 10"/>
              <p:cNvSpPr>
                <a:spLocks noChangeShapeType="1"/>
              </p:cNvSpPr>
              <p:nvPr/>
            </p:nvSpPr>
            <p:spPr bwMode="auto">
              <a:xfrm>
                <a:off x="3792" y="2256"/>
                <a:ext cx="0" cy="1920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</p:grpSp>
        <p:grpSp>
          <p:nvGrpSpPr>
            <p:cNvPr id="20" name="Group 11"/>
            <p:cNvGrpSpPr>
              <a:grpSpLocks/>
            </p:cNvGrpSpPr>
            <p:nvPr/>
          </p:nvGrpSpPr>
          <p:grpSpPr bwMode="auto">
            <a:xfrm>
              <a:off x="1536" y="2160"/>
              <a:ext cx="3408" cy="912"/>
              <a:chOff x="1920" y="2832"/>
              <a:chExt cx="2784" cy="720"/>
            </a:xfrm>
          </p:grpSpPr>
          <p:sp>
            <p:nvSpPr>
              <p:cNvPr id="21" name="Line 12"/>
              <p:cNvSpPr>
                <a:spLocks noChangeShapeType="1"/>
              </p:cNvSpPr>
              <p:nvPr/>
            </p:nvSpPr>
            <p:spPr bwMode="auto">
              <a:xfrm>
                <a:off x="1920" y="2832"/>
                <a:ext cx="2784" cy="0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2" name="Line 13"/>
              <p:cNvSpPr>
                <a:spLocks noChangeShapeType="1"/>
              </p:cNvSpPr>
              <p:nvPr/>
            </p:nvSpPr>
            <p:spPr bwMode="auto">
              <a:xfrm>
                <a:off x="1920" y="3552"/>
                <a:ext cx="2784" cy="0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</p:grpSp>
      </p:grpSp>
      <p:pic>
        <p:nvPicPr>
          <p:cNvPr id="25" name="Picture 15" descr="McLean's - Tig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03575"/>
            <a:ext cx="4114800" cy="27638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16"/>
          <p:cNvGrpSpPr>
            <a:grpSpLocks/>
          </p:cNvGrpSpPr>
          <p:nvPr/>
        </p:nvGrpSpPr>
        <p:grpSpPr bwMode="auto">
          <a:xfrm>
            <a:off x="4724400" y="3200400"/>
            <a:ext cx="4114800" cy="2819400"/>
            <a:chOff x="1536" y="1440"/>
            <a:chExt cx="3408" cy="2400"/>
          </a:xfrm>
        </p:grpSpPr>
        <p:grpSp>
          <p:nvGrpSpPr>
            <p:cNvPr id="27" name="Group 17"/>
            <p:cNvGrpSpPr>
              <a:grpSpLocks/>
            </p:cNvGrpSpPr>
            <p:nvPr/>
          </p:nvGrpSpPr>
          <p:grpSpPr bwMode="auto">
            <a:xfrm>
              <a:off x="2596" y="1440"/>
              <a:ext cx="1292" cy="2400"/>
              <a:chOff x="2736" y="2256"/>
              <a:chExt cx="1056" cy="1920"/>
            </a:xfrm>
          </p:grpSpPr>
          <p:sp>
            <p:nvSpPr>
              <p:cNvPr id="31" name="Line 18"/>
              <p:cNvSpPr>
                <a:spLocks noChangeShapeType="1"/>
              </p:cNvSpPr>
              <p:nvPr/>
            </p:nvSpPr>
            <p:spPr bwMode="auto">
              <a:xfrm>
                <a:off x="2736" y="2256"/>
                <a:ext cx="0" cy="1920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32" name="Line 19"/>
              <p:cNvSpPr>
                <a:spLocks noChangeShapeType="1"/>
              </p:cNvSpPr>
              <p:nvPr/>
            </p:nvSpPr>
            <p:spPr bwMode="auto">
              <a:xfrm>
                <a:off x="3792" y="2256"/>
                <a:ext cx="0" cy="1920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</p:grpSp>
        <p:grpSp>
          <p:nvGrpSpPr>
            <p:cNvPr id="28" name="Group 20"/>
            <p:cNvGrpSpPr>
              <a:grpSpLocks/>
            </p:cNvGrpSpPr>
            <p:nvPr/>
          </p:nvGrpSpPr>
          <p:grpSpPr bwMode="auto">
            <a:xfrm>
              <a:off x="1536" y="2160"/>
              <a:ext cx="3408" cy="912"/>
              <a:chOff x="1920" y="2832"/>
              <a:chExt cx="2784" cy="720"/>
            </a:xfrm>
          </p:grpSpPr>
          <p:sp>
            <p:nvSpPr>
              <p:cNvPr id="29" name="Line 21"/>
              <p:cNvSpPr>
                <a:spLocks noChangeShapeType="1"/>
              </p:cNvSpPr>
              <p:nvPr/>
            </p:nvSpPr>
            <p:spPr bwMode="auto">
              <a:xfrm>
                <a:off x="1920" y="2832"/>
                <a:ext cx="2784" cy="0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30" name="Line 22"/>
              <p:cNvSpPr>
                <a:spLocks noChangeShapeType="1"/>
              </p:cNvSpPr>
              <p:nvPr/>
            </p:nvSpPr>
            <p:spPr bwMode="auto">
              <a:xfrm>
                <a:off x="1920" y="3552"/>
                <a:ext cx="2784" cy="0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2167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5" y="5373216"/>
            <a:ext cx="8858250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230799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 smtClean="0"/>
              <a:t>Photography</a:t>
            </a:r>
            <a:endParaRPr lang="en-CA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938685"/>
            <a:ext cx="7272808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>
                <a:solidFill>
                  <a:schemeClr val="hlink"/>
                </a:solidFill>
                <a:latin typeface="Century Gothic" pitchFamily="34" charset="0"/>
              </a:rPr>
              <a:t>Rule of </a:t>
            </a:r>
            <a:r>
              <a:rPr lang="en-CA" sz="2400" b="1" dirty="0" smtClean="0">
                <a:solidFill>
                  <a:schemeClr val="hlink"/>
                </a:solidFill>
                <a:latin typeface="Century Gothic" pitchFamily="34" charset="0"/>
              </a:rPr>
              <a:t>Thirds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</a:rPr>
              <a:t>Sometimes the rule can be broken . . </a:t>
            </a:r>
            <a:r>
              <a:rPr lang="en-US" sz="2400" dirty="0" smtClean="0">
                <a:latin typeface="Calibri" panose="020F0502020204030204" pitchFamily="34" charset="0"/>
              </a:rPr>
              <a:t>.</a:t>
            </a:r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33" name="Picture 6" descr="Ramsay - Cl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82704"/>
            <a:ext cx="4191000" cy="2832100"/>
          </a:xfrm>
          <a:prstGeom prst="rect">
            <a:avLst/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5410200" y="2376379"/>
            <a:ext cx="29718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Centring a subject can work well when the subject is powerful or unusual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grpSp>
        <p:nvGrpSpPr>
          <p:cNvPr id="35" name="Group 8"/>
          <p:cNvGrpSpPr>
            <a:grpSpLocks/>
          </p:cNvGrpSpPr>
          <p:nvPr/>
        </p:nvGrpSpPr>
        <p:grpSpPr bwMode="auto">
          <a:xfrm>
            <a:off x="990600" y="2147779"/>
            <a:ext cx="4191000" cy="2895600"/>
            <a:chOff x="1536" y="1440"/>
            <a:chExt cx="3408" cy="2400"/>
          </a:xfrm>
        </p:grpSpPr>
        <p:grpSp>
          <p:nvGrpSpPr>
            <p:cNvPr id="36" name="Group 9"/>
            <p:cNvGrpSpPr>
              <a:grpSpLocks/>
            </p:cNvGrpSpPr>
            <p:nvPr/>
          </p:nvGrpSpPr>
          <p:grpSpPr bwMode="auto">
            <a:xfrm>
              <a:off x="2596" y="1440"/>
              <a:ext cx="1292" cy="2400"/>
              <a:chOff x="2736" y="2256"/>
              <a:chExt cx="1056" cy="1920"/>
            </a:xfrm>
          </p:grpSpPr>
          <p:sp>
            <p:nvSpPr>
              <p:cNvPr id="40" name="Line 10"/>
              <p:cNvSpPr>
                <a:spLocks noChangeShapeType="1"/>
              </p:cNvSpPr>
              <p:nvPr/>
            </p:nvSpPr>
            <p:spPr bwMode="auto">
              <a:xfrm>
                <a:off x="2736" y="2256"/>
                <a:ext cx="0" cy="1920"/>
              </a:xfrm>
              <a:prstGeom prst="line">
                <a:avLst/>
              </a:prstGeom>
              <a:noFill/>
              <a:ln w="57150">
                <a:solidFill>
                  <a:srgbClr val="00009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41" name="Line 11"/>
              <p:cNvSpPr>
                <a:spLocks noChangeShapeType="1"/>
              </p:cNvSpPr>
              <p:nvPr/>
            </p:nvSpPr>
            <p:spPr bwMode="auto">
              <a:xfrm>
                <a:off x="3792" y="2256"/>
                <a:ext cx="0" cy="1920"/>
              </a:xfrm>
              <a:prstGeom prst="line">
                <a:avLst/>
              </a:prstGeom>
              <a:noFill/>
              <a:ln w="57150">
                <a:solidFill>
                  <a:srgbClr val="00009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</p:grpSp>
        <p:grpSp>
          <p:nvGrpSpPr>
            <p:cNvPr id="37" name="Group 12"/>
            <p:cNvGrpSpPr>
              <a:grpSpLocks/>
            </p:cNvGrpSpPr>
            <p:nvPr/>
          </p:nvGrpSpPr>
          <p:grpSpPr bwMode="auto">
            <a:xfrm>
              <a:off x="1536" y="2160"/>
              <a:ext cx="3408" cy="912"/>
              <a:chOff x="1920" y="2832"/>
              <a:chExt cx="2784" cy="720"/>
            </a:xfrm>
          </p:grpSpPr>
          <p:sp>
            <p:nvSpPr>
              <p:cNvPr id="38" name="Line 13"/>
              <p:cNvSpPr>
                <a:spLocks noChangeShapeType="1"/>
              </p:cNvSpPr>
              <p:nvPr/>
            </p:nvSpPr>
            <p:spPr bwMode="auto">
              <a:xfrm>
                <a:off x="1920" y="2832"/>
                <a:ext cx="2784" cy="0"/>
              </a:xfrm>
              <a:prstGeom prst="line">
                <a:avLst/>
              </a:prstGeom>
              <a:noFill/>
              <a:ln w="57150">
                <a:solidFill>
                  <a:srgbClr val="00009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39" name="Line 14"/>
              <p:cNvSpPr>
                <a:spLocks noChangeShapeType="1"/>
              </p:cNvSpPr>
              <p:nvPr/>
            </p:nvSpPr>
            <p:spPr bwMode="auto">
              <a:xfrm>
                <a:off x="1920" y="3552"/>
                <a:ext cx="2784" cy="0"/>
              </a:xfrm>
              <a:prstGeom prst="line">
                <a:avLst/>
              </a:prstGeom>
              <a:noFill/>
              <a:ln w="57150">
                <a:solidFill>
                  <a:srgbClr val="00009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286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5" y="5373216"/>
            <a:ext cx="8858250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230799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 smtClean="0"/>
              <a:t>Photography</a:t>
            </a:r>
            <a:endParaRPr lang="en-CA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938685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>
                <a:solidFill>
                  <a:schemeClr val="hlink"/>
                </a:solidFill>
                <a:latin typeface="Century Gothic" pitchFamily="34" charset="0"/>
              </a:rPr>
              <a:t>Rule of Thirds</a:t>
            </a:r>
          </a:p>
        </p:txBody>
      </p:sp>
      <p:pic>
        <p:nvPicPr>
          <p:cNvPr id="6" name="Picture 8" descr="1st-Ke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84313"/>
            <a:ext cx="4010025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009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484313"/>
            <a:ext cx="3960812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HM1_2545_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644900"/>
            <a:ext cx="3938587" cy="2579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2062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5" y="5373216"/>
            <a:ext cx="8858250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230799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 smtClean="0"/>
              <a:t>Photography</a:t>
            </a:r>
            <a:endParaRPr lang="en-CA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75792" y="990600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CA" altLang="en-US" sz="2400" b="1" dirty="0">
                <a:solidFill>
                  <a:schemeClr val="hlink"/>
                </a:solidFill>
                <a:latin typeface="Century Gothic" pitchFamily="34" charset="0"/>
              </a:rPr>
              <a:t>LEADING LINES/REPETITION</a:t>
            </a:r>
          </a:p>
        </p:txBody>
      </p:sp>
      <p:pic>
        <p:nvPicPr>
          <p:cNvPr id="6" name="Picture 6" descr="Ami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557338"/>
            <a:ext cx="4032250" cy="264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HM2_2309_0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050" y="1557338"/>
            <a:ext cx="35052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04ACAD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311" y="2361431"/>
            <a:ext cx="4629150" cy="3703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9582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4OPE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59" y="1452265"/>
            <a:ext cx="331152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04STUD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609" y="1236365"/>
            <a:ext cx="3981450" cy="315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5" y="5373216"/>
            <a:ext cx="8858250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230799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 smtClean="0"/>
              <a:t>Photography</a:t>
            </a:r>
            <a:endParaRPr lang="en-CA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5792" y="990600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CA" altLang="en-US" sz="2400" b="1" dirty="0" smtClean="0">
                <a:solidFill>
                  <a:schemeClr val="hlink"/>
                </a:solidFill>
                <a:latin typeface="Century Gothic" pitchFamily="34" charset="0"/>
              </a:rPr>
              <a:t>MORE LEADING LINES/SHUTTER SPEED</a:t>
            </a:r>
            <a:endParaRPr lang="en-CA" altLang="en-US" sz="2400" b="1" dirty="0">
              <a:solidFill>
                <a:schemeClr val="hlink"/>
              </a:solidFill>
              <a:latin typeface="Century Gothic" pitchFamily="34" charset="0"/>
            </a:endParaRPr>
          </a:p>
        </p:txBody>
      </p:sp>
      <p:pic>
        <p:nvPicPr>
          <p:cNvPr id="9" name="Picture 8" descr="04STUDL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284" y="2460327"/>
            <a:ext cx="4989512" cy="3457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5829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5" y="5373216"/>
            <a:ext cx="8858250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230799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 smtClean="0"/>
              <a:t>Photography</a:t>
            </a:r>
            <a:endParaRPr lang="en-CA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5792" y="990600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CA" altLang="en-US" sz="2400" b="1" dirty="0">
                <a:solidFill>
                  <a:schemeClr val="hlink"/>
                </a:solidFill>
                <a:latin typeface="Century Gothic" pitchFamily="34" charset="0"/>
              </a:rPr>
              <a:t>POWERFUL COMPOSITION</a:t>
            </a:r>
          </a:p>
        </p:txBody>
      </p:sp>
      <p:pic>
        <p:nvPicPr>
          <p:cNvPr id="7" name="Picture 7" descr="desktop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21"/>
          <a:stretch>
            <a:fillRect/>
          </a:stretch>
        </p:blipFill>
        <p:spPr bwMode="auto">
          <a:xfrm>
            <a:off x="3708400" y="2997200"/>
            <a:ext cx="5178425" cy="333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storyA_m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84313"/>
            <a:ext cx="5095875" cy="3838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5215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5" y="5373216"/>
            <a:ext cx="8858250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230799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 smtClean="0"/>
              <a:t>Photography</a:t>
            </a:r>
            <a:endParaRPr lang="en-CA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1267119"/>
            <a:ext cx="7272808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sz="2800" b="1" dirty="0">
                <a:solidFill>
                  <a:schemeClr val="hlink"/>
                </a:solidFill>
                <a:latin typeface="Century Gothic" pitchFamily="34" charset="0"/>
              </a:rPr>
              <a:t>Shutter Speed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Calibri" panose="020F0502020204030204" pitchFamily="34" charset="0"/>
              </a:rPr>
              <a:t>A camera’s shutter speed refers to the length of time the shutter stays open, allowing light to enter the camera.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Calibri" panose="020F0502020204030204" pitchFamily="34" charset="0"/>
              </a:rPr>
              <a:t>The faster the shutter speed, the less light that enters the camera and the quicker the image is captured.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Calibri" panose="020F0502020204030204" pitchFamily="34" charset="0"/>
              </a:rPr>
              <a:t>A good photographer knows how to make aperture settings and shutter speed work together!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Calibri" panose="020F0502020204030204" pitchFamily="34" charset="0"/>
              </a:rPr>
              <a:t>As with exposure settings, most digital cameras have auto-shutter modes.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Calibri" panose="020F0502020204030204" pitchFamily="34" charset="0"/>
              </a:rPr>
              <a:t>You should be aware of how different shutter speeds affect an image.</a:t>
            </a:r>
          </a:p>
        </p:txBody>
      </p:sp>
    </p:spTree>
    <p:extLst>
      <p:ext uri="{BB962C8B-B14F-4D97-AF65-F5344CB8AC3E}">
        <p14:creationId xmlns:p14="http://schemas.microsoft.com/office/powerpoint/2010/main" val="324774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5" y="5373216"/>
            <a:ext cx="8858250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230799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 smtClean="0"/>
              <a:t>Photography</a:t>
            </a:r>
            <a:endParaRPr lang="en-CA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1267119"/>
            <a:ext cx="7272808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sz="2800" b="1" dirty="0">
                <a:solidFill>
                  <a:schemeClr val="hlink"/>
                </a:solidFill>
                <a:latin typeface="Century Gothic" pitchFamily="34" charset="0"/>
              </a:rPr>
              <a:t>Shutter Speed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Calibri" panose="020F0502020204030204" pitchFamily="34" charset="0"/>
              </a:rPr>
              <a:t>Shutter speed also needs to be adjusted depending on the type of subject being photographed.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Calibri" panose="020F0502020204030204" pitchFamily="34" charset="0"/>
              </a:rPr>
              <a:t>Fast moving objects require a fast shutter speed (such as 1/500 of a second) – sports or actions shots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Calibri" panose="020F0502020204030204" pitchFamily="34" charset="0"/>
              </a:rPr>
              <a:t>For shutter speeds lower than 1/125, you should use a tripod or the image will likely appear blurry</a:t>
            </a:r>
          </a:p>
        </p:txBody>
      </p:sp>
      <p:pic>
        <p:nvPicPr>
          <p:cNvPr id="7" name="Picture 4" descr="exopsure_comp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867831"/>
            <a:ext cx="3955207" cy="2025162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00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5" y="5373216"/>
            <a:ext cx="8858250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230799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 smtClean="0"/>
              <a:t>Photography</a:t>
            </a:r>
            <a:endParaRPr lang="en-CA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1267119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sz="2800" b="1" dirty="0">
                <a:solidFill>
                  <a:schemeClr val="hlink"/>
                </a:solidFill>
                <a:latin typeface="Century Gothic" pitchFamily="34" charset="0"/>
              </a:rPr>
              <a:t>Shutter </a:t>
            </a:r>
            <a:r>
              <a:rPr lang="en-US" altLang="en-US" sz="2800" b="1" dirty="0" smtClean="0">
                <a:solidFill>
                  <a:schemeClr val="hlink"/>
                </a:solidFill>
                <a:latin typeface="Century Gothic" pitchFamily="34" charset="0"/>
              </a:rPr>
              <a:t>Speed</a:t>
            </a:r>
            <a:endParaRPr lang="en-US" altLang="en-US" sz="2800" b="1" dirty="0">
              <a:solidFill>
                <a:schemeClr val="hlink"/>
              </a:solidFill>
              <a:latin typeface="Century Gothic" pitchFamily="34" charset="0"/>
            </a:endParaRPr>
          </a:p>
        </p:txBody>
      </p:sp>
      <p:pic>
        <p:nvPicPr>
          <p:cNvPr id="8" name="Picture 7" descr="1908pan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790339"/>
            <a:ext cx="5040313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6042" y="2044004"/>
            <a:ext cx="25081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/>
              <a:t>A slow shutter speed is used to blur the background as the camera pans along with the cyclist.</a:t>
            </a:r>
            <a:endParaRPr lang="en-GB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97975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5" y="5373216"/>
            <a:ext cx="8858250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230799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 smtClean="0"/>
              <a:t>Photography</a:t>
            </a:r>
            <a:endParaRPr lang="en-CA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1267119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sz="2800" b="1" dirty="0">
                <a:solidFill>
                  <a:schemeClr val="hlink"/>
                </a:solidFill>
                <a:latin typeface="Century Gothic" pitchFamily="34" charset="0"/>
              </a:rPr>
              <a:t>Shutter </a:t>
            </a:r>
            <a:r>
              <a:rPr lang="en-US" altLang="en-US" sz="2800" b="1" dirty="0" smtClean="0">
                <a:solidFill>
                  <a:schemeClr val="hlink"/>
                </a:solidFill>
                <a:latin typeface="Century Gothic" pitchFamily="34" charset="0"/>
              </a:rPr>
              <a:t>Speed</a:t>
            </a:r>
            <a:endParaRPr lang="en-US" altLang="en-US" sz="2800" b="1" dirty="0">
              <a:solidFill>
                <a:schemeClr val="hlink"/>
              </a:solidFill>
              <a:latin typeface="Century Gothic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6042" y="2044004"/>
            <a:ext cx="250815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/>
              <a:t>A </a:t>
            </a:r>
            <a:r>
              <a:rPr lang="en-US" altLang="en-US" sz="2000" dirty="0" smtClean="0"/>
              <a:t>long shutter </a:t>
            </a:r>
            <a:r>
              <a:rPr lang="en-US" altLang="en-US" sz="2000" dirty="0"/>
              <a:t>speed </a:t>
            </a:r>
            <a:r>
              <a:rPr lang="en-US" altLang="en-US" sz="2000" dirty="0" smtClean="0"/>
              <a:t>can be set at night to create light trails, for example, the blurring of the moving vessels (boats) along the river.</a:t>
            </a:r>
            <a:endParaRPr lang="en-GB" alt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682085"/>
            <a:ext cx="5383660" cy="357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7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5" y="5373216"/>
            <a:ext cx="8858250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230799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 smtClean="0"/>
              <a:t>Photography</a:t>
            </a:r>
            <a:endParaRPr lang="en-CA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326" y="3210497"/>
            <a:ext cx="4105274" cy="30379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1267119"/>
            <a:ext cx="7272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This presentation will cover some tips and tricks to help make you a better photographer</a:t>
            </a:r>
            <a:r>
              <a:rPr lang="en-US" sz="2000" b="1" dirty="0" smtClean="0"/>
              <a:t>.</a:t>
            </a:r>
          </a:p>
          <a:p>
            <a:endParaRPr lang="en-US" sz="2000" b="1" dirty="0"/>
          </a:p>
          <a:p>
            <a:r>
              <a:rPr lang="en-US" sz="2000" b="1" dirty="0"/>
              <a:t>We will focus mainly on techniques involving digital cameras (which you will learn more about later), but many of these “rules” also apply to conventional film AND video cameras.</a:t>
            </a:r>
          </a:p>
        </p:txBody>
      </p:sp>
    </p:spTree>
    <p:extLst>
      <p:ext uri="{BB962C8B-B14F-4D97-AF65-F5344CB8AC3E}">
        <p14:creationId xmlns:p14="http://schemas.microsoft.com/office/powerpoint/2010/main" val="310579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5" y="5373216"/>
            <a:ext cx="8858250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230799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 smtClean="0"/>
              <a:t>Photography</a:t>
            </a:r>
            <a:endParaRPr lang="en-CA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1267119"/>
            <a:ext cx="7272808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sz="2800" b="1" dirty="0">
                <a:solidFill>
                  <a:schemeClr val="hlink"/>
                </a:solidFill>
                <a:latin typeface="Century Gothic" pitchFamily="34" charset="0"/>
              </a:rPr>
              <a:t>Aperture/Exposure </a:t>
            </a:r>
            <a:r>
              <a:rPr lang="en-US" altLang="en-US" sz="2800" b="1" dirty="0" smtClean="0">
                <a:solidFill>
                  <a:schemeClr val="hlink"/>
                </a:solidFill>
                <a:latin typeface="Century Gothic" pitchFamily="34" charset="0"/>
              </a:rPr>
              <a:t>Control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latin typeface="Calibri" panose="020F0502020204030204" pitchFamily="34" charset="0"/>
              </a:rPr>
              <a:t>As </a:t>
            </a:r>
            <a:r>
              <a:rPr lang="en-US" altLang="en-US" sz="2000" dirty="0">
                <a:latin typeface="Calibri" panose="020F0502020204030204" pitchFamily="34" charset="0"/>
              </a:rPr>
              <a:t>you’ve already learned from your video lessons, a camera’s aperture is the opening that allows light into the lens (think of the iris in your eye).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Calibri" panose="020F0502020204030204" pitchFamily="34" charset="0"/>
              </a:rPr>
              <a:t>Setting the aperture correctly is important for ensuring properly exposed photos (meaning the correct amount of light).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Calibri" panose="020F0502020204030204" pitchFamily="34" charset="0"/>
              </a:rPr>
              <a:t>A large aperture setting lets in more light and is useful in more darkly lit situations.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Calibri" panose="020F0502020204030204" pitchFamily="34" charset="0"/>
              </a:rPr>
              <a:t>A small aperture setting is better suited for brightly lit scenes.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Calibri" panose="020F0502020204030204" pitchFamily="34" charset="0"/>
              </a:rPr>
              <a:t>Most digital cameras feature an auto-exposure setting that automatically adjusts the aperture as lighting conditions change.</a:t>
            </a:r>
          </a:p>
        </p:txBody>
      </p:sp>
    </p:spTree>
    <p:extLst>
      <p:ext uri="{BB962C8B-B14F-4D97-AF65-F5344CB8AC3E}">
        <p14:creationId xmlns:p14="http://schemas.microsoft.com/office/powerpoint/2010/main" val="399326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230799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 smtClean="0"/>
              <a:t>Photography</a:t>
            </a:r>
            <a:endParaRPr lang="en-CA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1267119"/>
            <a:ext cx="7272808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sz="2800" b="1" dirty="0">
                <a:solidFill>
                  <a:schemeClr val="hlink"/>
                </a:solidFill>
                <a:latin typeface="Century Gothic" pitchFamily="34" charset="0"/>
              </a:rPr>
              <a:t>Aperture/Exposure </a:t>
            </a:r>
            <a:r>
              <a:rPr lang="en-US" altLang="en-US" sz="2800" b="1" dirty="0" smtClean="0">
                <a:solidFill>
                  <a:schemeClr val="hlink"/>
                </a:solidFill>
                <a:latin typeface="Century Gothic" pitchFamily="34" charset="0"/>
              </a:rPr>
              <a:t>Control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Calibri" panose="020F0502020204030204" pitchFamily="34" charset="0"/>
              </a:rPr>
              <a:t>Professional photographers rarely use auto-exposure mode, preferring instead to control the aperture setting themselves.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Calibri" panose="020F0502020204030204" pitchFamily="34" charset="0"/>
              </a:rPr>
              <a:t>Different aperture settings are referred to as F-Stops.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Calibri" panose="020F0502020204030204" pitchFamily="34" charset="0"/>
              </a:rPr>
              <a:t>The smaller the F-Stop number, the larger the aperture opening (yes, this is a little confusing).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Calibri" panose="020F0502020204030204" pitchFamily="34" charset="0"/>
              </a:rPr>
              <a:t>Under-exposed = not enough light (appears too dark)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Calibri" panose="020F0502020204030204" pitchFamily="34" charset="0"/>
              </a:rPr>
              <a:t>Over-exposed = too much light (appears washed out)</a:t>
            </a:r>
          </a:p>
        </p:txBody>
      </p:sp>
      <p:pic>
        <p:nvPicPr>
          <p:cNvPr id="7" name="Picture 4" descr="anim_exposurestri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39827"/>
            <a:ext cx="74168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95660" y="5639977"/>
            <a:ext cx="2087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0" dirty="0"/>
              <a:t>Under-exposed</a:t>
            </a:r>
            <a:endParaRPr lang="en-GB" altLang="en-US" sz="1800" b="0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156698" y="5639977"/>
            <a:ext cx="2087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0" dirty="0"/>
              <a:t>Over-exposed</a:t>
            </a:r>
            <a:endParaRPr lang="en-GB" alt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138812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5" y="5373216"/>
            <a:ext cx="8858250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230799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 smtClean="0"/>
              <a:t>Photography</a:t>
            </a:r>
            <a:endParaRPr lang="en-CA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57301" y="1143000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sz="2800" b="1" dirty="0">
                <a:solidFill>
                  <a:schemeClr val="hlink"/>
                </a:solidFill>
                <a:latin typeface="Century Gothic" pitchFamily="34" charset="0"/>
              </a:rPr>
              <a:t>Aperture/Exposure </a:t>
            </a:r>
            <a:r>
              <a:rPr lang="en-US" altLang="en-US" sz="2800" b="1" dirty="0" smtClean="0">
                <a:solidFill>
                  <a:schemeClr val="hlink"/>
                </a:solidFill>
                <a:latin typeface="Century Gothic" pitchFamily="34" charset="0"/>
              </a:rPr>
              <a:t>Control</a:t>
            </a:r>
          </a:p>
        </p:txBody>
      </p:sp>
      <p:pic>
        <p:nvPicPr>
          <p:cNvPr id="7" name="Picture 7" descr="aperture_3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13" y="1666220"/>
            <a:ext cx="4006092" cy="254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aperturesettings_1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662" y="1377295"/>
            <a:ext cx="2097716" cy="407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57301" y="4279058"/>
            <a:ext cx="47513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en-US" sz="2000" dirty="0">
                <a:latin typeface="Calibri" panose="020F0502020204030204" pitchFamily="34" charset="0"/>
              </a:rPr>
              <a:t>Brightness is reduced as light passes through the aperture of a camera lens.</a:t>
            </a:r>
            <a:endParaRPr lang="en-GB" alt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7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5" y="5373216"/>
            <a:ext cx="8858250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230799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 smtClean="0"/>
              <a:t>Photography</a:t>
            </a:r>
            <a:endParaRPr lang="en-CA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1267119"/>
            <a:ext cx="727280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sz="2800" b="1" dirty="0" smtClean="0">
                <a:solidFill>
                  <a:schemeClr val="hlink"/>
                </a:solidFill>
                <a:latin typeface="Century Gothic" pitchFamily="34" charset="0"/>
              </a:rPr>
              <a:t>Depth of Field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Calibri" panose="020F0502020204030204" pitchFamily="34" charset="0"/>
              </a:rPr>
              <a:t>The camera’s aperture setting also controls the depth of field of your photos.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Calibri" panose="020F0502020204030204" pitchFamily="34" charset="0"/>
              </a:rPr>
              <a:t>Depth of field is the range of distance from the camera lens that appears in sharp focus.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Calibri" panose="020F0502020204030204" pitchFamily="34" charset="0"/>
              </a:rPr>
              <a:t>The smaller the aperture opening (or higher F-Stop number), the greater the depth of field (or larger range of focus).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Calibri" panose="020F0502020204030204" pitchFamily="34" charset="0"/>
              </a:rPr>
              <a:t>The larger the aperture opening (or smaller F-Stop number), the shallower the depth of field (small range of focus).</a:t>
            </a:r>
          </a:p>
        </p:txBody>
      </p:sp>
    </p:spTree>
    <p:extLst>
      <p:ext uri="{BB962C8B-B14F-4D97-AF65-F5344CB8AC3E}">
        <p14:creationId xmlns:p14="http://schemas.microsoft.com/office/powerpoint/2010/main" val="236104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5" y="5373216"/>
            <a:ext cx="8858250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230799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 smtClean="0"/>
              <a:t>Photography</a:t>
            </a:r>
            <a:endParaRPr lang="en-CA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1267119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sz="2800" b="1" dirty="0">
                <a:solidFill>
                  <a:schemeClr val="hlink"/>
                </a:solidFill>
                <a:latin typeface="Century Gothic" pitchFamily="34" charset="0"/>
              </a:rPr>
              <a:t>Depth of </a:t>
            </a:r>
            <a:r>
              <a:rPr lang="en-US" altLang="en-US" sz="2800" b="1" dirty="0" smtClean="0">
                <a:solidFill>
                  <a:schemeClr val="hlink"/>
                </a:solidFill>
                <a:latin typeface="Century Gothic" pitchFamily="34" charset="0"/>
              </a:rPr>
              <a:t>Field</a:t>
            </a:r>
            <a:endParaRPr lang="en-US" altLang="en-US" sz="2800" b="1" dirty="0">
              <a:solidFill>
                <a:schemeClr val="hlink"/>
              </a:solidFill>
              <a:latin typeface="Century Gothic" pitchFamily="34" charset="0"/>
            </a:endParaRPr>
          </a:p>
        </p:txBody>
      </p:sp>
      <p:pic>
        <p:nvPicPr>
          <p:cNvPr id="5" name="Picture 6" descr="depth-of-field-pro-3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57728"/>
            <a:ext cx="2625344" cy="3476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depth-of-field-pro-3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1" y="1852612"/>
            <a:ext cx="2629720" cy="348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810000" y="1752600"/>
            <a:ext cx="16922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0" dirty="0"/>
              <a:t>Deep DOF</a:t>
            </a:r>
            <a:endParaRPr lang="en-GB" altLang="en-US" b="0" dirty="0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5333999" y="2093912"/>
            <a:ext cx="849904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H="1">
            <a:off x="2994024" y="2093912"/>
            <a:ext cx="892176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4049116" y="4038600"/>
            <a:ext cx="136108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0" dirty="0"/>
              <a:t>Shallow DOF</a:t>
            </a:r>
            <a:endParaRPr lang="en-GB" altLang="en-US" b="0" dirty="0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5333999" y="4325937"/>
            <a:ext cx="849904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H="1">
            <a:off x="2994024" y="4325937"/>
            <a:ext cx="892176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025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5" y="5373216"/>
            <a:ext cx="8858250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230799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 smtClean="0"/>
              <a:t>Photography</a:t>
            </a:r>
            <a:endParaRPr lang="en-CA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1267119"/>
            <a:ext cx="7272808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sz="2800" b="1" dirty="0">
                <a:solidFill>
                  <a:schemeClr val="hlink"/>
                </a:solidFill>
                <a:latin typeface="Century Gothic" pitchFamily="34" charset="0"/>
              </a:rPr>
              <a:t>Depth of Field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latin typeface="Calibri" panose="020F0502020204030204" pitchFamily="34" charset="0"/>
              </a:rPr>
              <a:t>Two examples of using a shallow depth of field (DOF) to bring attention to a single element of a photo</a:t>
            </a:r>
            <a:endParaRPr lang="en-US" altLang="en-US" sz="2000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509730"/>
            <a:ext cx="3998360" cy="26556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955" y="3200400"/>
            <a:ext cx="3956890" cy="262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96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5" y="5373216"/>
            <a:ext cx="8858250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230799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 smtClean="0"/>
              <a:t>Photography</a:t>
            </a:r>
            <a:endParaRPr lang="en-CA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1267119"/>
            <a:ext cx="727280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sz="2800" b="1" dirty="0" smtClean="0">
                <a:solidFill>
                  <a:schemeClr val="hlink"/>
                </a:solidFill>
                <a:latin typeface="Century Gothic" pitchFamily="34" charset="0"/>
              </a:rPr>
              <a:t>White Balance</a:t>
            </a:r>
            <a:endParaRPr lang="en-US" altLang="en-US" sz="2800" b="1" dirty="0">
              <a:solidFill>
                <a:schemeClr val="hlink"/>
              </a:solidFill>
              <a:latin typeface="Century Gothic" pitchFamily="34" charset="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Calibri" panose="020F0502020204030204" pitchFamily="34" charset="0"/>
              </a:rPr>
              <a:t>White balance adjusts colors based on the light you are shooting (indoor vs. outdoor) – usually referred to as COLOUR TEMPERATURE.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Calibri" panose="020F0502020204030204" pitchFamily="34" charset="0"/>
              </a:rPr>
              <a:t>With proper white balancing, white objects in your photos appear as white instead of with an orange or blue cast.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Calibri" panose="020F0502020204030204" pitchFamily="34" charset="0"/>
              </a:rPr>
              <a:t>Some digital cameras have an auto-white balance feature, but be careful as it isn’t always accurate.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Calibri" panose="020F0502020204030204" pitchFamily="34" charset="0"/>
              </a:rPr>
              <a:t>You can correct white-balance problems on the computer (with programs such as Photoshop).</a:t>
            </a:r>
          </a:p>
        </p:txBody>
      </p:sp>
    </p:spTree>
    <p:extLst>
      <p:ext uri="{BB962C8B-B14F-4D97-AF65-F5344CB8AC3E}">
        <p14:creationId xmlns:p14="http://schemas.microsoft.com/office/powerpoint/2010/main" val="77061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5" y="5373216"/>
            <a:ext cx="8858250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230799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 smtClean="0"/>
              <a:t>Photography</a:t>
            </a:r>
            <a:endParaRPr lang="en-CA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93631" y="990600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sz="2800" b="1" dirty="0" smtClean="0">
                <a:solidFill>
                  <a:schemeClr val="hlink"/>
                </a:solidFill>
                <a:latin typeface="Century Gothic" pitchFamily="34" charset="0"/>
              </a:rPr>
              <a:t>White Balance</a:t>
            </a:r>
          </a:p>
        </p:txBody>
      </p:sp>
      <p:pic>
        <p:nvPicPr>
          <p:cNvPr id="5" name="Picture 6" descr="incorrectW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2587248" cy="2587248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85800" y="4419600"/>
            <a:ext cx="324111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latin typeface="Calibri" panose="020F0502020204030204" pitchFamily="34" charset="0"/>
              </a:rPr>
              <a:t>Incorrect White Balance</a:t>
            </a:r>
            <a:r>
              <a:rPr lang="en-US" altLang="en-US" sz="2000" b="0" dirty="0">
                <a:latin typeface="Calibri" panose="020F0502020204030204" pitchFamily="34" charset="0"/>
              </a:rPr>
              <a:t> (blue tint) – camera not adjusted for outdoor photos</a:t>
            </a:r>
            <a:endParaRPr lang="en-GB" altLang="en-US" sz="2000" b="0" dirty="0">
              <a:latin typeface="Calibri" panose="020F0502020204030204" pitchFamily="34" charset="0"/>
            </a:endParaRPr>
          </a:p>
        </p:txBody>
      </p:sp>
      <p:pic>
        <p:nvPicPr>
          <p:cNvPr id="8" name="Picture 8" descr="correctW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601" y="1752600"/>
            <a:ext cx="2587248" cy="2587248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486400" y="4467761"/>
            <a:ext cx="273544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latin typeface="Calibri" panose="020F0502020204030204" pitchFamily="34" charset="0"/>
              </a:rPr>
              <a:t>Correct White Balance</a:t>
            </a:r>
            <a:r>
              <a:rPr lang="en-US" altLang="en-US" sz="2000" b="0" dirty="0">
                <a:latin typeface="Calibri" panose="020F0502020204030204" pitchFamily="34" charset="0"/>
              </a:rPr>
              <a:t> camera adjusted for outdoor photos – no unusual tinting</a:t>
            </a:r>
            <a:endParaRPr lang="en-GB" altLang="en-US" sz="2000" b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34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5" y="5373216"/>
            <a:ext cx="8858250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230799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 smtClean="0"/>
              <a:t>Photography</a:t>
            </a:r>
            <a:endParaRPr lang="en-CA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1267119"/>
            <a:ext cx="7272808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sz="2800" b="1" dirty="0" smtClean="0">
                <a:solidFill>
                  <a:schemeClr val="hlink"/>
                </a:solidFill>
                <a:latin typeface="Century Gothic" pitchFamily="34" charset="0"/>
              </a:rPr>
              <a:t>ISO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latin typeface="Calibri" panose="020F0502020204030204" pitchFamily="34" charset="0"/>
              </a:rPr>
              <a:t>ISO refers to the speed at which the camera’s CCD captures the image.  This is an adjustable setting on a digital camera; film cameras are manually changed for the ISO film being used.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latin typeface="Calibri" panose="020F0502020204030204" pitchFamily="34" charset="0"/>
              </a:rPr>
              <a:t>Lower ISO speeds (200) create a higher quality image but require longer exposure times. Lower speeds are well suited to brightly lit subjects and still life photos.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latin typeface="Calibri" panose="020F0502020204030204" pitchFamily="34" charset="0"/>
              </a:rPr>
              <a:t>Higher ISO speeds (1000 or higher) result in quick exposure times with slightly reduced quality. Higher speeds are suited to low light conditions or moving subjects.</a:t>
            </a:r>
            <a:endParaRPr lang="en-US" alt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42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5" y="5373216"/>
            <a:ext cx="8858250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230799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 smtClean="0"/>
              <a:t>Photography</a:t>
            </a:r>
            <a:endParaRPr lang="en-CA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1267119"/>
            <a:ext cx="7272808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sz="2800" b="1" dirty="0" smtClean="0">
                <a:solidFill>
                  <a:schemeClr val="hlink"/>
                </a:solidFill>
                <a:latin typeface="Century Gothic" pitchFamily="34" charset="0"/>
              </a:rPr>
              <a:t>ISO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 smtClean="0"/>
              <a:t>The </a:t>
            </a:r>
            <a:r>
              <a:rPr lang="en-US" sz="2000" dirty="0"/>
              <a:t>image on the right hand side at ISO 3200 has a lot more noise </a:t>
            </a:r>
            <a:r>
              <a:rPr lang="en-US" sz="2000" dirty="0" smtClean="0"/>
              <a:t>in it </a:t>
            </a:r>
            <a:r>
              <a:rPr lang="en-US" sz="2000" dirty="0"/>
              <a:t>(grainy photo</a:t>
            </a:r>
            <a:r>
              <a:rPr lang="en-US" sz="2000" dirty="0" smtClean="0"/>
              <a:t>), </a:t>
            </a:r>
            <a:r>
              <a:rPr lang="en-US" sz="2000" dirty="0"/>
              <a:t>than the one on the left at ISO </a:t>
            </a:r>
            <a:r>
              <a:rPr lang="en-US" sz="2000" dirty="0" smtClean="0"/>
              <a:t>200.</a:t>
            </a:r>
            <a:endParaRPr lang="en-US" altLang="en-US" sz="2000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87" y="2743200"/>
            <a:ext cx="762000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82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5" y="5373216"/>
            <a:ext cx="8858250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230799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 smtClean="0"/>
              <a:t>Photography</a:t>
            </a:r>
            <a:endParaRPr lang="en-CA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1267118"/>
            <a:ext cx="7272808" cy="3674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chemeClr val="hlink"/>
                </a:solidFill>
                <a:latin typeface="Century Gothic" pitchFamily="34" charset="0"/>
              </a:rPr>
              <a:t>Know Your Camera</a:t>
            </a:r>
            <a:r>
              <a:rPr lang="en-US" sz="2400" b="1" dirty="0" smtClean="0">
                <a:solidFill>
                  <a:schemeClr val="hlink"/>
                </a:solidFill>
                <a:latin typeface="Century Gothic" pitchFamily="34" charset="0"/>
              </a:rPr>
              <a:t>:</a:t>
            </a:r>
          </a:p>
          <a:p>
            <a:pPr marL="342900" indent="-342900">
              <a:spcBef>
                <a:spcPct val="20000"/>
              </a:spcBef>
            </a:pPr>
            <a:endParaRPr lang="en-US" sz="2400" b="1" dirty="0">
              <a:solidFill>
                <a:schemeClr val="hlink"/>
              </a:solidFill>
              <a:latin typeface="Century Gothic" pitchFamily="34" charset="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alibri" panose="020F0502020204030204" pitchFamily="34" charset="0"/>
              </a:rPr>
              <a:t>As </a:t>
            </a:r>
            <a:r>
              <a:rPr lang="en-US" sz="2000" dirty="0">
                <a:latin typeface="Calibri" panose="020F0502020204030204" pitchFamily="34" charset="0"/>
              </a:rPr>
              <a:t>with any piece of electronic equipment, you want to take the time to learn how to operate your camera correctly.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</a:rPr>
              <a:t>The first step is reading over the manual.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alibri" panose="020F0502020204030204" pitchFamily="34" charset="0"/>
              </a:rPr>
              <a:t>This </a:t>
            </a:r>
            <a:r>
              <a:rPr lang="en-US" sz="2000" dirty="0">
                <a:latin typeface="Calibri" panose="020F0502020204030204" pitchFamily="34" charset="0"/>
              </a:rPr>
              <a:t>is important, since you want to ensure you are familiar with basic operations, charging instructions, how to load memory cards, transfer images to your computer, etc.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alibri" panose="020F0502020204030204" pitchFamily="34" charset="0"/>
              </a:rPr>
              <a:t>For </a:t>
            </a:r>
            <a:r>
              <a:rPr lang="en-US" sz="2000" dirty="0">
                <a:latin typeface="Calibri" panose="020F0502020204030204" pitchFamily="34" charset="0"/>
              </a:rPr>
              <a:t>your first shots, limit the settings you change so that you can get started quickly.</a:t>
            </a:r>
          </a:p>
        </p:txBody>
      </p:sp>
    </p:spTree>
    <p:extLst>
      <p:ext uri="{BB962C8B-B14F-4D97-AF65-F5344CB8AC3E}">
        <p14:creationId xmlns:p14="http://schemas.microsoft.com/office/powerpoint/2010/main" val="428085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230799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 smtClean="0"/>
              <a:t>Photography</a:t>
            </a:r>
            <a:endParaRPr lang="en-CA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1219706"/>
            <a:ext cx="7272808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sz="2800" b="1" dirty="0" smtClean="0">
                <a:solidFill>
                  <a:schemeClr val="hlink"/>
                </a:solidFill>
                <a:latin typeface="Century Gothic" pitchFamily="34" charset="0"/>
              </a:rPr>
              <a:t>Photo Properties</a:t>
            </a:r>
            <a:endParaRPr lang="en-US" altLang="en-US" sz="2800" b="1" dirty="0">
              <a:solidFill>
                <a:schemeClr val="hlink"/>
              </a:solidFill>
              <a:latin typeface="Century Gothic" pitchFamily="34" charset="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latin typeface="Calibri" panose="020F0502020204030204" pitchFamily="34" charset="0"/>
              </a:rPr>
              <a:t>With digital photos, many camera imbed data while taking a photo, this is also called “metadata” or </a:t>
            </a:r>
            <a:r>
              <a:rPr lang="en-CA" sz="2000" dirty="0">
                <a:latin typeface="Calibri" panose="020F0502020204030204" pitchFamily="34" charset="0"/>
              </a:rPr>
              <a:t>“exchangeable image file format” (EXIF) </a:t>
            </a:r>
            <a:r>
              <a:rPr lang="en-US" altLang="en-US" sz="2000" dirty="0" smtClean="0">
                <a:latin typeface="Calibri" panose="020F0502020204030204" pitchFamily="34" charset="0"/>
              </a:rPr>
              <a:t>.</a:t>
            </a:r>
            <a:endParaRPr lang="en-US" altLang="en-US" sz="2000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379" y="2539355"/>
            <a:ext cx="4896036" cy="32518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7" b="3650"/>
          <a:stretch/>
        </p:blipFill>
        <p:spPr>
          <a:xfrm>
            <a:off x="914400" y="2743200"/>
            <a:ext cx="2942230" cy="392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0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107989"/>
            <a:ext cx="4916184" cy="326522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5" y="5373216"/>
            <a:ext cx="8858250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230799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 smtClean="0"/>
              <a:t>Photography</a:t>
            </a:r>
            <a:endParaRPr lang="en-CA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1267119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sz="2800" b="1" dirty="0">
                <a:solidFill>
                  <a:schemeClr val="hlink"/>
                </a:solidFill>
                <a:latin typeface="Century Gothic" pitchFamily="34" charset="0"/>
              </a:rPr>
              <a:t>Photo </a:t>
            </a:r>
            <a:r>
              <a:rPr lang="en-US" altLang="en-US" sz="2800" b="1" dirty="0" smtClean="0">
                <a:solidFill>
                  <a:schemeClr val="hlink"/>
                </a:solidFill>
                <a:latin typeface="Century Gothic" pitchFamily="34" charset="0"/>
              </a:rPr>
              <a:t>Properties</a:t>
            </a:r>
            <a:endParaRPr lang="en-US" altLang="en-US" sz="2800" b="1" dirty="0">
              <a:solidFill>
                <a:schemeClr val="hlink"/>
              </a:solidFill>
              <a:latin typeface="Century Gothic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4" b="2975"/>
          <a:stretch/>
        </p:blipFill>
        <p:spPr>
          <a:xfrm>
            <a:off x="5118612" y="1295552"/>
            <a:ext cx="3708400" cy="453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13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5" y="5373216"/>
            <a:ext cx="8858250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230799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 smtClean="0"/>
              <a:t>Photography</a:t>
            </a:r>
            <a:endParaRPr lang="en-CA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1267119"/>
            <a:ext cx="7272808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sz="2800" b="1" dirty="0" smtClean="0">
                <a:solidFill>
                  <a:schemeClr val="hlink"/>
                </a:solidFill>
                <a:latin typeface="Century Gothic" pitchFamily="34" charset="0"/>
              </a:rPr>
              <a:t>Buying a Camera?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latin typeface="Calibri" panose="020F0502020204030204" pitchFamily="34" charset="0"/>
              </a:rPr>
              <a:t>If you are planning on buying a camera, your purchase will depend on your intended use.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latin typeface="Calibri" panose="020F0502020204030204" pitchFamily="34" charset="0"/>
              </a:rPr>
              <a:t>Small “point and shoot” cameras are decent for everyday use. Much like a cell phone, point and shoot cameras have limited options, for example, night shots, etc.  Three main advantages of point and shoot cameras are: ease </a:t>
            </a:r>
            <a:r>
              <a:rPr lang="en-US" altLang="en-US" sz="2000" dirty="0">
                <a:latin typeface="Calibri" panose="020F0502020204030204" pitchFamily="34" charset="0"/>
              </a:rPr>
              <a:t>of </a:t>
            </a:r>
            <a:r>
              <a:rPr lang="en-US" altLang="en-US" sz="2000" dirty="0" smtClean="0">
                <a:latin typeface="Calibri" panose="020F0502020204030204" pitchFamily="34" charset="0"/>
              </a:rPr>
              <a:t>operation, light weight, and are economical (relatively inexpensive).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latin typeface="Calibri" panose="020F0502020204030204" pitchFamily="34" charset="0"/>
              </a:rPr>
              <a:t>Digital SLR’s however provide a greater range and quality of use.  Much heavier than a point and shoot, the camera lens(s) are exchangeable depending on purpose.  Most digital SLR’s have a range of options/settings to suit every situation.  </a:t>
            </a:r>
            <a:endParaRPr lang="en-US" alt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12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5" y="5373216"/>
            <a:ext cx="8858250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230799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 smtClean="0"/>
              <a:t>Photography</a:t>
            </a:r>
            <a:endParaRPr lang="en-CA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1267119"/>
            <a:ext cx="727280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sz="2800" b="1" dirty="0" smtClean="0">
                <a:solidFill>
                  <a:schemeClr val="hlink"/>
                </a:solidFill>
                <a:latin typeface="Century Gothic" pitchFamily="34" charset="0"/>
              </a:rPr>
              <a:t>Buying a Camera? (Pixel Dimension)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1400" dirty="0" smtClean="0">
                <a:latin typeface="Calibri" panose="020F0502020204030204" pitchFamily="34" charset="0"/>
              </a:rPr>
              <a:t>Many people make their camera choice based on the photo size, for example, 12 MEG camera.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latin typeface="Calibri" panose="020F0502020204030204" pitchFamily="34" charset="0"/>
              </a:rPr>
              <a:t>A pixel is one dot of information in a digital photograph. Digital photos today are made up of millions of tiny dots (Mega = Million).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latin typeface="Calibri" panose="020F0502020204030204" pitchFamily="34" charset="0"/>
              </a:rPr>
              <a:t>This means that a 10 megapixel image contains approximately 10 million pixels, while an 18 megapixel image contains 18 million pixels.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latin typeface="Calibri" panose="020F0502020204030204" pitchFamily="34" charset="0"/>
              </a:rPr>
              <a:t>Since a photo has a rectangular shape, the dimensions of one side aren't equal to the other. If we assume that we're looking at photo in landscape orientation: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latin typeface="Calibri" panose="020F0502020204030204" pitchFamily="34" charset="0"/>
              </a:rPr>
              <a:t>A 10 megapixel photo measures 3872 pixels wide by 2592 pixels high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latin typeface="Calibri" panose="020F0502020204030204" pitchFamily="34" charset="0"/>
              </a:rPr>
              <a:t>An 18 megapixel photo measures 5184 pixels wide by 3456 pixels high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latin typeface="Calibri" panose="020F0502020204030204" pitchFamily="34" charset="0"/>
              </a:rPr>
              <a:t>If you take the width and multiply it by the height, you get the total number of pixels that make up the digital image: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latin typeface="Calibri" panose="020F0502020204030204" pitchFamily="34" charset="0"/>
              </a:rPr>
              <a:t>3872 x 2592 = 10,036,224 pixels = 10 megapixels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latin typeface="Calibri" panose="020F0502020204030204" pitchFamily="34" charset="0"/>
              </a:rPr>
              <a:t>5184 x 3456 = 17,915,904 pixels = 18 megapixels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altLang="en-US" sz="20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23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5" y="5373216"/>
            <a:ext cx="8858250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230799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 smtClean="0"/>
              <a:t>Photography</a:t>
            </a:r>
            <a:endParaRPr lang="en-CA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1267119"/>
            <a:ext cx="7272808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sz="2800" b="1" dirty="0" smtClean="0">
                <a:solidFill>
                  <a:schemeClr val="hlink"/>
                </a:solidFill>
                <a:latin typeface="Century Gothic" pitchFamily="34" charset="0"/>
              </a:rPr>
              <a:t>Point and Shoot   vs. Digital SLR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latin typeface="Calibri" panose="020F0502020204030204" pitchFamily="34" charset="0"/>
              </a:rPr>
              <a:t>No matter what camera you decide to purchase, it is still the photographer that makes the biggest difference to capture that perfect “shot.”</a:t>
            </a:r>
            <a:endParaRPr lang="en-US" altLang="en-US" sz="2000" dirty="0">
              <a:latin typeface="Calibri" panose="020F0502020204030204" pitchFamily="34" charset="0"/>
            </a:endParaRPr>
          </a:p>
          <a:p>
            <a:pPr>
              <a:buFont typeface="Wingdings" pitchFamily="2" charset="2"/>
              <a:buNone/>
            </a:pPr>
            <a:endParaRPr lang="en-US" altLang="en-US" sz="2800" b="1" dirty="0">
              <a:solidFill>
                <a:schemeClr val="hlink"/>
              </a:solidFill>
              <a:latin typeface="Century Gothic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971800"/>
            <a:ext cx="2749302" cy="1968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918" y="2438400"/>
            <a:ext cx="4142282" cy="370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78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5" y="5373216"/>
            <a:ext cx="8858250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230799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 smtClean="0"/>
              <a:t>Photography</a:t>
            </a:r>
            <a:endParaRPr lang="en-CA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1267119"/>
            <a:ext cx="727280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sz="2800" b="1" dirty="0" smtClean="0">
                <a:solidFill>
                  <a:schemeClr val="hlink"/>
                </a:solidFill>
                <a:latin typeface="Century Gothic" pitchFamily="34" charset="0"/>
              </a:rPr>
              <a:t>Practice what you have learned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alibri" panose="020F0502020204030204" pitchFamily="34" charset="0"/>
              </a:rPr>
              <a:t>The following is a really good website to “play” with camera controls, etc.  </a:t>
            </a:r>
            <a:r>
              <a:rPr lang="en-US" sz="2000" dirty="0">
                <a:latin typeface="Calibri" panose="020F0502020204030204" pitchFamily="34" charset="0"/>
              </a:rPr>
              <a:t>(With permission from Canon)</a:t>
            </a:r>
            <a:br>
              <a:rPr lang="en-US" sz="2000" dirty="0">
                <a:latin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hlinkClick r:id="rId3"/>
              </a:rPr>
              <a:t>http://www.canonoutsideofauto.ca/</a:t>
            </a:r>
            <a:endParaRPr lang="en-US" sz="2000" dirty="0">
              <a:latin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altLang="en-US" sz="2000" dirty="0" smtClean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797280"/>
            <a:ext cx="5257800" cy="26043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631983"/>
            <a:ext cx="4343400" cy="2082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4218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5" y="5373216"/>
            <a:ext cx="8858250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230799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 smtClean="0"/>
              <a:t>Photography</a:t>
            </a:r>
            <a:endParaRPr lang="en-CA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1267119"/>
            <a:ext cx="7272808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sz="2800" b="1" dirty="0" smtClean="0">
                <a:solidFill>
                  <a:schemeClr val="hlink"/>
                </a:solidFill>
                <a:latin typeface="Century Gothic" pitchFamily="34" charset="0"/>
              </a:rPr>
              <a:t>Prepare for the Quiz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latin typeface="Calibri" panose="020F0502020204030204" pitchFamily="34" charset="0"/>
              </a:rPr>
              <a:t>After you have “experimented” or “played” with the website from the last slide, we suggest that you read over the slides to prepare for the quiz.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latin typeface="Calibri" panose="020F0502020204030204" pitchFamily="34" charset="0"/>
              </a:rPr>
              <a:t>The “quiz” completes this learning module (or SHSM  “Elective certificate”)  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latin typeface="Calibri" panose="020F0502020204030204" pitchFamily="34" charset="0"/>
              </a:rPr>
              <a:t>Most of all, enjoy taking photos!!</a:t>
            </a:r>
            <a:endParaRPr lang="en-US" alt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66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5" y="5373216"/>
            <a:ext cx="8858250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230799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 smtClean="0"/>
              <a:t>Photography</a:t>
            </a:r>
            <a:endParaRPr lang="en-CA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1267119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hlink"/>
                </a:solidFill>
                <a:latin typeface="Century Gothic" pitchFamily="34" charset="0"/>
              </a:rPr>
              <a:t>Digital SLR Camera</a:t>
            </a:r>
            <a:endParaRPr lang="en-CA" sz="2400" b="1" dirty="0">
              <a:solidFill>
                <a:schemeClr val="hlink"/>
              </a:solidFill>
              <a:latin typeface="Century Gothic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077" y="2558303"/>
            <a:ext cx="4374768" cy="3038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13" y="2362200"/>
            <a:ext cx="3623733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54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5" y="5373216"/>
            <a:ext cx="8858250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230799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 smtClean="0"/>
              <a:t>Photography</a:t>
            </a:r>
            <a:endParaRPr lang="en-CA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1267119"/>
            <a:ext cx="727280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>
                <a:solidFill>
                  <a:schemeClr val="hlink"/>
                </a:solidFill>
                <a:latin typeface="Century Gothic" pitchFamily="34" charset="0"/>
              </a:rPr>
              <a:t>Basic Camera </a:t>
            </a:r>
            <a:r>
              <a:rPr lang="en-CA" sz="2400" b="1" dirty="0" smtClean="0">
                <a:solidFill>
                  <a:schemeClr val="hlink"/>
                </a:solidFill>
                <a:latin typeface="Century Gothic" pitchFamily="34" charset="0"/>
              </a:rPr>
              <a:t>Features</a:t>
            </a:r>
          </a:p>
          <a:p>
            <a:endParaRPr lang="en-CA" sz="2400" b="1" dirty="0">
              <a:solidFill>
                <a:schemeClr val="hlink"/>
              </a:solidFill>
              <a:latin typeface="Century Gothic" pitchFamily="34" charset="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CA" sz="2000" dirty="0">
                <a:latin typeface="Calibri" panose="020F0502020204030204" pitchFamily="34" charset="0"/>
              </a:rPr>
              <a:t>Most digital SLR cameras have similar basic features, including: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CA" sz="2000" dirty="0">
                <a:latin typeface="Calibri" panose="020F0502020204030204" pitchFamily="34" charset="0"/>
              </a:rPr>
              <a:t>White Balance Adjustment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CA" sz="2000" dirty="0">
                <a:latin typeface="Calibri" panose="020F0502020204030204" pitchFamily="34" charset="0"/>
              </a:rPr>
              <a:t>Aperture/Exposure Control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CA" sz="2000" dirty="0">
                <a:latin typeface="Calibri" panose="020F0502020204030204" pitchFamily="34" charset="0"/>
              </a:rPr>
              <a:t>Shutter Speed Control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CA" sz="2000" dirty="0">
                <a:latin typeface="Calibri" panose="020F0502020204030204" pitchFamily="34" charset="0"/>
              </a:rPr>
              <a:t>Quality/Sharpness Settings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CA" sz="2000" dirty="0">
                <a:latin typeface="Calibri" panose="020F0502020204030204" pitchFamily="34" charset="0"/>
              </a:rPr>
              <a:t>Red-Eye Reduction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CA" sz="2000" dirty="0">
                <a:latin typeface="Calibri" panose="020F0502020204030204" pitchFamily="34" charset="0"/>
              </a:rPr>
              <a:t>“Macro” Mode and </a:t>
            </a:r>
            <a:r>
              <a:rPr lang="en-CA" sz="2000" dirty="0" err="1">
                <a:latin typeface="Calibri" panose="020F0502020204030204" pitchFamily="34" charset="0"/>
              </a:rPr>
              <a:t>Preset</a:t>
            </a:r>
            <a:r>
              <a:rPr lang="en-CA" sz="2000" dirty="0">
                <a:latin typeface="Calibri" panose="020F0502020204030204" pitchFamily="34" charset="0"/>
              </a:rPr>
              <a:t> Photo Modes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CA" sz="2000" dirty="0">
                <a:latin typeface="Calibri" panose="020F0502020204030204" pitchFamily="34" charset="0"/>
              </a:rPr>
              <a:t>Video/Audio Recording Capability</a:t>
            </a:r>
          </a:p>
          <a:p>
            <a:endParaRPr lang="en-CA" sz="2400" b="1" dirty="0"/>
          </a:p>
        </p:txBody>
      </p:sp>
    </p:spTree>
    <p:extLst>
      <p:ext uri="{BB962C8B-B14F-4D97-AF65-F5344CB8AC3E}">
        <p14:creationId xmlns:p14="http://schemas.microsoft.com/office/powerpoint/2010/main" val="216446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5" y="5373216"/>
            <a:ext cx="8858250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230799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 smtClean="0"/>
              <a:t>Photography</a:t>
            </a:r>
            <a:endParaRPr lang="en-CA" sz="4000" b="1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46420" y="1066800"/>
            <a:ext cx="8610600" cy="51577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sz="2400" b="1" dirty="0" smtClean="0">
                <a:solidFill>
                  <a:schemeClr val="hlink"/>
                </a:solidFill>
                <a:latin typeface="Century Gothic" pitchFamily="34" charset="0"/>
              </a:rPr>
              <a:t>Composition Tips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latin typeface="Calibri" panose="020F0502020204030204" pitchFamily="34" charset="0"/>
              </a:rPr>
              <a:t>Your </a:t>
            </a:r>
            <a:r>
              <a:rPr lang="en-US" altLang="en-US" sz="2000" dirty="0">
                <a:latin typeface="Calibri" panose="020F0502020204030204" pitchFamily="34" charset="0"/>
              </a:rPr>
              <a:t>initial impulse may be to use the camera's LCD monitor instead of the viewfinder to compose pictures.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Calibri" panose="020F0502020204030204" pitchFamily="34" charset="0"/>
              </a:rPr>
              <a:t>You can do this, but this technique can also result in "soft" focus images; holding a lightweight camera away from your body is an invitation for motion blur.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Calibri" panose="020F0502020204030204" pitchFamily="34" charset="0"/>
              </a:rPr>
              <a:t>Holding the viewfinder to your eye provides built-in stabilization that helps ensure sharp images. 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Calibri" panose="020F0502020204030204" pitchFamily="34" charset="0"/>
              </a:rPr>
              <a:t>To stabilize the camera, hold it with one hand, and support it with the other. 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Calibri" panose="020F0502020204030204" pitchFamily="34" charset="0"/>
              </a:rPr>
              <a:t>Keep your elbows close at your side. Stand with your feet shoulder-width apart to steady the camera.</a:t>
            </a:r>
          </a:p>
        </p:txBody>
      </p:sp>
    </p:spTree>
    <p:extLst>
      <p:ext uri="{BB962C8B-B14F-4D97-AF65-F5344CB8AC3E}">
        <p14:creationId xmlns:p14="http://schemas.microsoft.com/office/powerpoint/2010/main" val="350072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5" y="5373216"/>
            <a:ext cx="8858250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230799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 smtClean="0"/>
              <a:t>Photography</a:t>
            </a:r>
            <a:endParaRPr lang="en-CA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938685"/>
            <a:ext cx="727280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>
                <a:solidFill>
                  <a:schemeClr val="hlink"/>
                </a:solidFill>
                <a:latin typeface="Century Gothic" pitchFamily="34" charset="0"/>
              </a:rPr>
              <a:t>Rule of </a:t>
            </a:r>
            <a:r>
              <a:rPr lang="en-CA" sz="2400" b="1" dirty="0" smtClean="0">
                <a:solidFill>
                  <a:schemeClr val="hlink"/>
                </a:solidFill>
                <a:latin typeface="Century Gothic" pitchFamily="34" charset="0"/>
              </a:rPr>
              <a:t>Thirds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alibri" panose="020F0502020204030204" pitchFamily="34" charset="0"/>
              </a:rPr>
              <a:t>you </a:t>
            </a:r>
            <a:r>
              <a:rPr lang="en-US" sz="2400" dirty="0">
                <a:latin typeface="Calibri" panose="020F0502020204030204" pitchFamily="34" charset="0"/>
              </a:rPr>
              <a:t>should place subjects at specific points on the screen creates powerful visual interest</a:t>
            </a:r>
            <a:endParaRPr lang="en-CA" sz="2400" b="1" dirty="0">
              <a:solidFill>
                <a:schemeClr val="hlink"/>
              </a:solidFill>
              <a:latin typeface="Century Gothic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048000" y="2743200"/>
            <a:ext cx="4419600" cy="3048000"/>
            <a:chOff x="3048000" y="3581400"/>
            <a:chExt cx="4419600" cy="3048000"/>
          </a:xfrm>
        </p:grpSpPr>
        <p:pic>
          <p:nvPicPr>
            <p:cNvPr id="13" name="Picture 7" descr="Freeman - Old Bar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3581400"/>
              <a:ext cx="4419600" cy="3000375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4" name="Group 12"/>
            <p:cNvGrpSpPr>
              <a:grpSpLocks/>
            </p:cNvGrpSpPr>
            <p:nvPr/>
          </p:nvGrpSpPr>
          <p:grpSpPr bwMode="auto">
            <a:xfrm>
              <a:off x="4343400" y="3581400"/>
              <a:ext cx="1676400" cy="3048000"/>
              <a:chOff x="2736" y="2256"/>
              <a:chExt cx="1056" cy="1920"/>
            </a:xfrm>
          </p:grpSpPr>
          <p:sp>
            <p:nvSpPr>
              <p:cNvPr id="18" name="Line 8"/>
              <p:cNvSpPr>
                <a:spLocks noChangeShapeType="1"/>
              </p:cNvSpPr>
              <p:nvPr/>
            </p:nvSpPr>
            <p:spPr bwMode="auto">
              <a:xfrm>
                <a:off x="2736" y="2256"/>
                <a:ext cx="0" cy="192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19" name="Line 9"/>
              <p:cNvSpPr>
                <a:spLocks noChangeShapeType="1"/>
              </p:cNvSpPr>
              <p:nvPr/>
            </p:nvSpPr>
            <p:spPr bwMode="auto">
              <a:xfrm>
                <a:off x="3792" y="2256"/>
                <a:ext cx="0" cy="192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</p:grpSp>
        <p:grpSp>
          <p:nvGrpSpPr>
            <p:cNvPr id="15" name="Group 13"/>
            <p:cNvGrpSpPr>
              <a:grpSpLocks/>
            </p:cNvGrpSpPr>
            <p:nvPr/>
          </p:nvGrpSpPr>
          <p:grpSpPr bwMode="auto">
            <a:xfrm>
              <a:off x="3048000" y="4495800"/>
              <a:ext cx="4419600" cy="1143000"/>
              <a:chOff x="1920" y="2832"/>
              <a:chExt cx="2784" cy="720"/>
            </a:xfrm>
          </p:grpSpPr>
          <p:sp>
            <p:nvSpPr>
              <p:cNvPr id="16" name="Line 10"/>
              <p:cNvSpPr>
                <a:spLocks noChangeShapeType="1"/>
              </p:cNvSpPr>
              <p:nvPr/>
            </p:nvSpPr>
            <p:spPr bwMode="auto">
              <a:xfrm>
                <a:off x="1920" y="2832"/>
                <a:ext cx="2784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17" name="Line 11"/>
              <p:cNvSpPr>
                <a:spLocks noChangeShapeType="1"/>
              </p:cNvSpPr>
              <p:nvPr/>
            </p:nvSpPr>
            <p:spPr bwMode="auto">
              <a:xfrm>
                <a:off x="1920" y="3552"/>
                <a:ext cx="2784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0203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5" y="5373216"/>
            <a:ext cx="8858250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230799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 smtClean="0"/>
              <a:t>Photography</a:t>
            </a:r>
            <a:endParaRPr lang="en-CA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911507"/>
            <a:ext cx="727280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>
                <a:solidFill>
                  <a:schemeClr val="hlink"/>
                </a:solidFill>
                <a:latin typeface="Century Gothic" pitchFamily="34" charset="0"/>
              </a:rPr>
              <a:t>Rule of </a:t>
            </a:r>
            <a:r>
              <a:rPr lang="en-CA" sz="2400" b="1" dirty="0" smtClean="0">
                <a:solidFill>
                  <a:schemeClr val="hlink"/>
                </a:solidFill>
                <a:latin typeface="Century Gothic" pitchFamily="34" charset="0"/>
              </a:rPr>
              <a:t>Thirds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</a:rPr>
              <a:t>Our eyes map out visual space in thirds.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</a:rPr>
              <a:t>We follow a path through the scene by moving to intersection points of the third lines.</a:t>
            </a:r>
          </a:p>
        </p:txBody>
      </p:sp>
      <p:sp>
        <p:nvSpPr>
          <p:cNvPr id="53" name="Rectangle 5"/>
          <p:cNvSpPr>
            <a:spLocks noChangeArrowheads="1"/>
          </p:cNvSpPr>
          <p:nvPr/>
        </p:nvSpPr>
        <p:spPr bwMode="auto">
          <a:xfrm>
            <a:off x="2514600" y="2743200"/>
            <a:ext cx="4495800" cy="3048000"/>
          </a:xfrm>
          <a:prstGeom prst="rect">
            <a:avLst/>
          </a:prstGeom>
          <a:solidFill>
            <a:srgbClr val="FF99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en-US"/>
          </a:p>
        </p:txBody>
      </p:sp>
      <p:grpSp>
        <p:nvGrpSpPr>
          <p:cNvPr id="54" name="Group 6"/>
          <p:cNvGrpSpPr>
            <a:grpSpLocks/>
          </p:cNvGrpSpPr>
          <p:nvPr/>
        </p:nvGrpSpPr>
        <p:grpSpPr bwMode="auto">
          <a:xfrm>
            <a:off x="3886200" y="2743200"/>
            <a:ext cx="1676400" cy="3048000"/>
            <a:chOff x="2736" y="2256"/>
            <a:chExt cx="1056" cy="1920"/>
          </a:xfrm>
        </p:grpSpPr>
        <p:sp>
          <p:nvSpPr>
            <p:cNvPr id="55" name="Line 7"/>
            <p:cNvSpPr>
              <a:spLocks noChangeShapeType="1"/>
            </p:cNvSpPr>
            <p:nvPr/>
          </p:nvSpPr>
          <p:spPr bwMode="auto">
            <a:xfrm>
              <a:off x="2736" y="2256"/>
              <a:ext cx="0" cy="192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56" name="Line 8"/>
            <p:cNvSpPr>
              <a:spLocks noChangeShapeType="1"/>
            </p:cNvSpPr>
            <p:nvPr/>
          </p:nvSpPr>
          <p:spPr bwMode="auto">
            <a:xfrm>
              <a:off x="3792" y="2256"/>
              <a:ext cx="0" cy="192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CA"/>
            </a:p>
          </p:txBody>
        </p:sp>
      </p:grpSp>
      <p:grpSp>
        <p:nvGrpSpPr>
          <p:cNvPr id="57" name="Group 9"/>
          <p:cNvGrpSpPr>
            <a:grpSpLocks/>
          </p:cNvGrpSpPr>
          <p:nvPr/>
        </p:nvGrpSpPr>
        <p:grpSpPr bwMode="auto">
          <a:xfrm>
            <a:off x="2514600" y="3657600"/>
            <a:ext cx="4495800" cy="1143000"/>
            <a:chOff x="1920" y="2832"/>
            <a:chExt cx="2784" cy="720"/>
          </a:xfrm>
        </p:grpSpPr>
        <p:sp>
          <p:nvSpPr>
            <p:cNvPr id="58" name="Line 10"/>
            <p:cNvSpPr>
              <a:spLocks noChangeShapeType="1"/>
            </p:cNvSpPr>
            <p:nvPr/>
          </p:nvSpPr>
          <p:spPr bwMode="auto">
            <a:xfrm>
              <a:off x="1920" y="2832"/>
              <a:ext cx="2784" cy="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59" name="Line 11"/>
            <p:cNvSpPr>
              <a:spLocks noChangeShapeType="1"/>
            </p:cNvSpPr>
            <p:nvPr/>
          </p:nvSpPr>
          <p:spPr bwMode="auto">
            <a:xfrm>
              <a:off x="1920" y="3552"/>
              <a:ext cx="2784" cy="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CA"/>
            </a:p>
          </p:txBody>
        </p:sp>
      </p:grpSp>
      <p:grpSp>
        <p:nvGrpSpPr>
          <p:cNvPr id="60" name="Group 27"/>
          <p:cNvGrpSpPr>
            <a:grpSpLocks/>
          </p:cNvGrpSpPr>
          <p:nvPr/>
        </p:nvGrpSpPr>
        <p:grpSpPr bwMode="auto">
          <a:xfrm>
            <a:off x="3657600" y="3200400"/>
            <a:ext cx="2209800" cy="2209800"/>
            <a:chOff x="2400" y="2448"/>
            <a:chExt cx="1392" cy="1392"/>
          </a:xfrm>
        </p:grpSpPr>
        <p:sp>
          <p:nvSpPr>
            <p:cNvPr id="61" name="Text Box 15"/>
            <p:cNvSpPr txBox="1">
              <a:spLocks noChangeArrowheads="1"/>
            </p:cNvSpPr>
            <p:nvPr/>
          </p:nvSpPr>
          <p:spPr bwMode="auto">
            <a:xfrm>
              <a:off x="3456" y="3264"/>
              <a:ext cx="33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5400">
                  <a:solidFill>
                    <a:schemeClr val="bg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Impact" pitchFamily="34" charset="0"/>
                </a:rPr>
                <a:t>4</a:t>
              </a:r>
            </a:p>
          </p:txBody>
        </p:sp>
        <p:sp>
          <p:nvSpPr>
            <p:cNvPr id="62" name="Text Box 16"/>
            <p:cNvSpPr txBox="1">
              <a:spLocks noChangeArrowheads="1"/>
            </p:cNvSpPr>
            <p:nvPr/>
          </p:nvSpPr>
          <p:spPr bwMode="auto">
            <a:xfrm>
              <a:off x="3456" y="2448"/>
              <a:ext cx="33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5400">
                  <a:solidFill>
                    <a:schemeClr val="bg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Impact" pitchFamily="34" charset="0"/>
                </a:rPr>
                <a:t>3</a:t>
              </a:r>
            </a:p>
          </p:txBody>
        </p:sp>
        <p:sp>
          <p:nvSpPr>
            <p:cNvPr id="63" name="Text Box 17"/>
            <p:cNvSpPr txBox="1">
              <a:spLocks noChangeArrowheads="1"/>
            </p:cNvSpPr>
            <p:nvPr/>
          </p:nvSpPr>
          <p:spPr bwMode="auto">
            <a:xfrm>
              <a:off x="2400" y="2448"/>
              <a:ext cx="33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5400">
                  <a:solidFill>
                    <a:schemeClr val="bg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Impact" pitchFamily="34" charset="0"/>
                </a:rPr>
                <a:t>2</a:t>
              </a:r>
            </a:p>
          </p:txBody>
        </p:sp>
        <p:sp>
          <p:nvSpPr>
            <p:cNvPr id="64" name="Text Box 18"/>
            <p:cNvSpPr txBox="1">
              <a:spLocks noChangeArrowheads="1"/>
            </p:cNvSpPr>
            <p:nvPr/>
          </p:nvSpPr>
          <p:spPr bwMode="auto">
            <a:xfrm>
              <a:off x="2400" y="3168"/>
              <a:ext cx="33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5400">
                  <a:solidFill>
                    <a:schemeClr val="bg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Impact" pitchFamily="34" charset="0"/>
                </a:rPr>
                <a:t>1</a:t>
              </a:r>
            </a:p>
          </p:txBody>
        </p:sp>
      </p:grpSp>
      <p:sp>
        <p:nvSpPr>
          <p:cNvPr id="65" name="Line 19"/>
          <p:cNvSpPr>
            <a:spLocks noChangeShapeType="1"/>
          </p:cNvSpPr>
          <p:nvPr/>
        </p:nvSpPr>
        <p:spPr bwMode="auto">
          <a:xfrm>
            <a:off x="2590800" y="4572000"/>
            <a:ext cx="990600" cy="0"/>
          </a:xfrm>
          <a:prstGeom prst="line">
            <a:avLst/>
          </a:prstGeom>
          <a:noFill/>
          <a:ln w="76200">
            <a:solidFill>
              <a:srgbClr val="000099"/>
            </a:solidFill>
            <a:miter lim="800000"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CA"/>
          </a:p>
        </p:txBody>
      </p:sp>
      <p:sp>
        <p:nvSpPr>
          <p:cNvPr id="66" name="Line 23"/>
          <p:cNvSpPr>
            <a:spLocks noChangeShapeType="1"/>
          </p:cNvSpPr>
          <p:nvPr/>
        </p:nvSpPr>
        <p:spPr bwMode="auto">
          <a:xfrm flipV="1">
            <a:off x="3581400" y="3276600"/>
            <a:ext cx="0" cy="1295400"/>
          </a:xfrm>
          <a:prstGeom prst="line">
            <a:avLst/>
          </a:prstGeom>
          <a:noFill/>
          <a:ln w="76200">
            <a:solidFill>
              <a:srgbClr val="000099"/>
            </a:solidFill>
            <a:miter lim="800000"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CA"/>
          </a:p>
        </p:txBody>
      </p:sp>
      <p:sp>
        <p:nvSpPr>
          <p:cNvPr id="67" name="Line 24"/>
          <p:cNvSpPr>
            <a:spLocks noChangeShapeType="1"/>
          </p:cNvSpPr>
          <p:nvPr/>
        </p:nvSpPr>
        <p:spPr bwMode="auto">
          <a:xfrm flipV="1">
            <a:off x="3581400" y="3276600"/>
            <a:ext cx="2438400" cy="0"/>
          </a:xfrm>
          <a:prstGeom prst="line">
            <a:avLst/>
          </a:prstGeom>
          <a:noFill/>
          <a:ln w="76200">
            <a:solidFill>
              <a:srgbClr val="000099"/>
            </a:solidFill>
            <a:miter lim="800000"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CA"/>
          </a:p>
        </p:txBody>
      </p:sp>
      <p:sp>
        <p:nvSpPr>
          <p:cNvPr id="68" name="Line 25"/>
          <p:cNvSpPr>
            <a:spLocks noChangeShapeType="1"/>
          </p:cNvSpPr>
          <p:nvPr/>
        </p:nvSpPr>
        <p:spPr bwMode="auto">
          <a:xfrm flipV="1">
            <a:off x="6019800" y="3276600"/>
            <a:ext cx="0" cy="1447800"/>
          </a:xfrm>
          <a:prstGeom prst="line">
            <a:avLst/>
          </a:prstGeom>
          <a:noFill/>
          <a:ln w="76200">
            <a:solidFill>
              <a:srgbClr val="000099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CA"/>
          </a:p>
        </p:txBody>
      </p:sp>
      <p:sp>
        <p:nvSpPr>
          <p:cNvPr id="69" name="Text Box 28"/>
          <p:cNvSpPr txBox="1">
            <a:spLocks noChangeArrowheads="1"/>
          </p:cNvSpPr>
          <p:nvPr/>
        </p:nvSpPr>
        <p:spPr bwMode="auto">
          <a:xfrm>
            <a:off x="6477000" y="4953000"/>
            <a:ext cx="2209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Most important visual point</a:t>
            </a:r>
          </a:p>
        </p:txBody>
      </p:sp>
      <p:sp>
        <p:nvSpPr>
          <p:cNvPr id="70" name="Line 29"/>
          <p:cNvSpPr>
            <a:spLocks noChangeShapeType="1"/>
          </p:cNvSpPr>
          <p:nvPr/>
        </p:nvSpPr>
        <p:spPr bwMode="auto">
          <a:xfrm flipH="1" flipV="1">
            <a:off x="5791200" y="5105400"/>
            <a:ext cx="685800" cy="228600"/>
          </a:xfrm>
          <a:prstGeom prst="line">
            <a:avLst/>
          </a:prstGeom>
          <a:noFill/>
          <a:ln w="57150">
            <a:solidFill>
              <a:srgbClr val="000099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976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65" grpId="0" animBg="1"/>
      <p:bldP spid="66" grpId="0" animBg="1"/>
      <p:bldP spid="67" grpId="0" animBg="1"/>
      <p:bldP spid="68" grpId="0" animBg="1"/>
      <p:bldP spid="69" grpId="0" autoUpdateAnimBg="0"/>
      <p:bldP spid="7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5" y="5373216"/>
            <a:ext cx="8858250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230799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 smtClean="0"/>
              <a:t>Photography</a:t>
            </a:r>
            <a:endParaRPr lang="en-CA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938685"/>
            <a:ext cx="7272808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>
                <a:solidFill>
                  <a:schemeClr val="hlink"/>
                </a:solidFill>
                <a:latin typeface="Century Gothic" pitchFamily="34" charset="0"/>
              </a:rPr>
              <a:t>Rule of </a:t>
            </a:r>
            <a:r>
              <a:rPr lang="en-CA" sz="2400" b="1" dirty="0" smtClean="0">
                <a:solidFill>
                  <a:schemeClr val="hlink"/>
                </a:solidFill>
                <a:latin typeface="Century Gothic" pitchFamily="34" charset="0"/>
              </a:rPr>
              <a:t>Thirds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</a:rPr>
              <a:t>Objects placed at the dead </a:t>
            </a:r>
            <a:r>
              <a:rPr lang="en-US" sz="2400" dirty="0" err="1">
                <a:latin typeface="Calibri" panose="020F0502020204030204" pitchFamily="34" charset="0"/>
              </a:rPr>
              <a:t>centre</a:t>
            </a:r>
            <a:r>
              <a:rPr lang="en-US" sz="2400" dirty="0">
                <a:latin typeface="Calibri" panose="020F0502020204030204" pitchFamily="34" charset="0"/>
              </a:rPr>
              <a:t> on </a:t>
            </a:r>
            <a:r>
              <a:rPr lang="en-US" sz="2400" dirty="0" smtClean="0">
                <a:latin typeface="Calibri" panose="020F0502020204030204" pitchFamily="34" charset="0"/>
              </a:rPr>
              <a:t>a photo tend </a:t>
            </a:r>
            <a:r>
              <a:rPr lang="en-US" sz="2400" dirty="0">
                <a:latin typeface="Calibri" panose="020F0502020204030204" pitchFamily="34" charset="0"/>
              </a:rPr>
              <a:t>to look boring.</a:t>
            </a:r>
          </a:p>
          <a:p>
            <a:endParaRPr lang="en-CA" sz="2400" b="1" dirty="0">
              <a:solidFill>
                <a:schemeClr val="hlink"/>
              </a:solidFill>
              <a:latin typeface="Century Gothic" pitchFamily="34" charset="0"/>
            </a:endParaRPr>
          </a:p>
        </p:txBody>
      </p:sp>
      <p:pic>
        <p:nvPicPr>
          <p:cNvPr id="9" name="Picture 3078" descr="Bad - Too Cent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27584"/>
            <a:ext cx="5414963" cy="38163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3085"/>
          <p:cNvGrpSpPr>
            <a:grpSpLocks/>
          </p:cNvGrpSpPr>
          <p:nvPr/>
        </p:nvGrpSpPr>
        <p:grpSpPr bwMode="auto">
          <a:xfrm>
            <a:off x="2819400" y="2227584"/>
            <a:ext cx="5410200" cy="3810000"/>
            <a:chOff x="1536" y="1440"/>
            <a:chExt cx="3408" cy="2400"/>
          </a:xfrm>
        </p:grpSpPr>
        <p:grpSp>
          <p:nvGrpSpPr>
            <p:cNvPr id="11" name="Group 3079"/>
            <p:cNvGrpSpPr>
              <a:grpSpLocks/>
            </p:cNvGrpSpPr>
            <p:nvPr/>
          </p:nvGrpSpPr>
          <p:grpSpPr bwMode="auto">
            <a:xfrm>
              <a:off x="2596" y="1440"/>
              <a:ext cx="1292" cy="2400"/>
              <a:chOff x="2736" y="2256"/>
              <a:chExt cx="1056" cy="1920"/>
            </a:xfrm>
          </p:grpSpPr>
          <p:sp>
            <p:nvSpPr>
              <p:cNvPr id="15" name="Line 3080"/>
              <p:cNvSpPr>
                <a:spLocks noChangeShapeType="1"/>
              </p:cNvSpPr>
              <p:nvPr/>
            </p:nvSpPr>
            <p:spPr bwMode="auto">
              <a:xfrm>
                <a:off x="2736" y="2256"/>
                <a:ext cx="0" cy="1920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16" name="Line 3081"/>
              <p:cNvSpPr>
                <a:spLocks noChangeShapeType="1"/>
              </p:cNvSpPr>
              <p:nvPr/>
            </p:nvSpPr>
            <p:spPr bwMode="auto">
              <a:xfrm>
                <a:off x="3792" y="2256"/>
                <a:ext cx="0" cy="1920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</p:grpSp>
        <p:grpSp>
          <p:nvGrpSpPr>
            <p:cNvPr id="12" name="Group 3082"/>
            <p:cNvGrpSpPr>
              <a:grpSpLocks/>
            </p:cNvGrpSpPr>
            <p:nvPr/>
          </p:nvGrpSpPr>
          <p:grpSpPr bwMode="auto">
            <a:xfrm>
              <a:off x="1536" y="2160"/>
              <a:ext cx="3408" cy="912"/>
              <a:chOff x="1920" y="2832"/>
              <a:chExt cx="2784" cy="720"/>
            </a:xfrm>
          </p:grpSpPr>
          <p:sp>
            <p:nvSpPr>
              <p:cNvPr id="13" name="Line 3083"/>
              <p:cNvSpPr>
                <a:spLocks noChangeShapeType="1"/>
              </p:cNvSpPr>
              <p:nvPr/>
            </p:nvSpPr>
            <p:spPr bwMode="auto">
              <a:xfrm>
                <a:off x="1920" y="2832"/>
                <a:ext cx="2784" cy="0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14" name="Line 3084"/>
              <p:cNvSpPr>
                <a:spLocks noChangeShapeType="1"/>
              </p:cNvSpPr>
              <p:nvPr/>
            </p:nvSpPr>
            <p:spPr bwMode="auto">
              <a:xfrm>
                <a:off x="1920" y="3552"/>
                <a:ext cx="2784" cy="0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5318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1547</TotalTime>
  <Words>1483</Words>
  <Application>Microsoft Office PowerPoint</Application>
  <PresentationFormat>On-screen Show (4:3)</PresentationFormat>
  <Paragraphs>162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Chuck's Computer</dc:creator>
  <cp:lastModifiedBy>Chuck's Computer</cp:lastModifiedBy>
  <cp:revision>20</cp:revision>
  <dcterms:created xsi:type="dcterms:W3CDTF">2016-06-26T04:20:31Z</dcterms:created>
  <dcterms:modified xsi:type="dcterms:W3CDTF">2016-06-29T19:30:45Z</dcterms:modified>
</cp:coreProperties>
</file>